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Montserrat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33" Type="http://schemas.openxmlformats.org/officeDocument/2006/relationships/font" Target="fonts/Lato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35" Type="http://schemas.openxmlformats.org/officeDocument/2006/relationships/font" Target="fonts/Lato-italic.fntdata"/><Relationship Id="rId12" Type="http://schemas.openxmlformats.org/officeDocument/2006/relationships/slide" Target="slides/slide7.xml"/><Relationship Id="rId34" Type="http://schemas.openxmlformats.org/officeDocument/2006/relationships/font" Target="fonts/Lat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La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757e43d67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757e43d67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7757ed37dd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7757ed37dd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7757ed37dd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7757ed37dd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757ed37dd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757ed37dd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7757ed37dd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7757ed37dd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7757ed37dd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7757ed37dd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757ed37dd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757ed37dd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7757ed37dd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7757ed37dd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7757ed37dd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7757ed37dd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7757ed37dd_2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7757ed37dd_2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7314d09e7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7314d09e7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757ed37dd_2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757ed37dd_2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77a73e61c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77a73e61c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787cd10c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787cd10c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7757ed37dd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7757ed37dd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757e43d6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757e43d6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757e43d6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757e43d6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757e43d6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757e43d6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7314d09e7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7314d09e7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7314d09e7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77314d09e7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7314d09e7_2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77314d09e7_2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757e43d6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757e43d6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scrummanager.net/bok/index.php?title=El_manifiesto_%C3%A1gil" TargetMode="External"/><Relationship Id="rId4" Type="http://schemas.openxmlformats.org/officeDocument/2006/relationships/hyperlink" Target="https://jorgeruizagile.com/los-12-principios-agiles/#" TargetMode="External"/><Relationship Id="rId5" Type="http://schemas.openxmlformats.org/officeDocument/2006/relationships/hyperlink" Target="https://jorgeruizagile.com/2018/08/04/los-4-valores-de-la-agilidad-el-manifiesto-agil/" TargetMode="External"/><Relationship Id="rId6" Type="http://schemas.openxmlformats.org/officeDocument/2006/relationships/hyperlink" Target="https://www.youtube.com/watch?v=RyH95YMZWLU" TargetMode="External"/><Relationship Id="rId7" Type="http://schemas.openxmlformats.org/officeDocument/2006/relationships/hyperlink" Target="https://www.youtube.com/watch?v=x7cdFJ2-a0w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328850" y="99285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4150">
                <a:latin typeface="Georgia"/>
                <a:ea typeface="Georgia"/>
                <a:cs typeface="Georgia"/>
                <a:sym typeface="Georgia"/>
              </a:rPr>
              <a:t>EL </a:t>
            </a:r>
            <a:r>
              <a:rPr lang="es" sz="4150">
                <a:latin typeface="Georgia"/>
                <a:ea typeface="Georgia"/>
                <a:cs typeface="Georgia"/>
                <a:sym typeface="Georgia"/>
              </a:rPr>
              <a:t>MANIFIESTO</a:t>
            </a:r>
            <a:r>
              <a:rPr lang="es" sz="4150">
                <a:latin typeface="Georgia"/>
                <a:ea typeface="Georgia"/>
                <a:cs typeface="Georgia"/>
                <a:sym typeface="Georgia"/>
              </a:rPr>
              <a:t> </a:t>
            </a:r>
            <a:endParaRPr sz="415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s" sz="4150">
                <a:latin typeface="Georgia"/>
                <a:ea typeface="Georgia"/>
                <a:cs typeface="Georgia"/>
                <a:sym typeface="Georgia"/>
              </a:rPr>
              <a:t>ÁGIL </a:t>
            </a:r>
            <a:endParaRPr sz="415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915300" y="3390900"/>
            <a:ext cx="3783600" cy="11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JUAN ESTEBAN ATEHORTUA CARDONA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KERLY VALENTINA TRIVIÑO GONZALEZ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NATALIA   HIGUITA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/>
          <p:nvPr>
            <p:ph idx="1" type="body"/>
          </p:nvPr>
        </p:nvSpPr>
        <p:spPr>
          <a:xfrm>
            <a:off x="5213775" y="1567550"/>
            <a:ext cx="3122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b="1" sz="145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DAMOS LA BIENVENIDA A LOS CAMBIOS DE REQUERIMIENTO, </a:t>
            </a:r>
            <a:r>
              <a:rPr lang="es" sz="1400"/>
              <a:t>AÚN </a:t>
            </a:r>
            <a:r>
              <a:rPr lang="es" sz="1400"/>
              <a:t> TARDE EN EL PROCESO DE DESARROLLO. LOS PROCESOS </a:t>
            </a:r>
            <a:r>
              <a:rPr lang="es" sz="1400"/>
              <a:t>ÁGILES</a:t>
            </a:r>
            <a:r>
              <a:rPr lang="es" sz="1400"/>
              <a:t> ENCARAN EL CAMBIO PARA BENEFICIO COMPETITIVO DEL CLIENTE</a:t>
            </a:r>
            <a:endParaRPr sz="1400"/>
          </a:p>
        </p:txBody>
      </p:sp>
      <p:pic>
        <p:nvPicPr>
          <p:cNvPr id="206" name="Google Shape;2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825" y="855075"/>
            <a:ext cx="4476750" cy="3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"/>
          <p:cNvSpPr txBox="1"/>
          <p:nvPr>
            <p:ph idx="1" type="body"/>
          </p:nvPr>
        </p:nvSpPr>
        <p:spPr>
          <a:xfrm>
            <a:off x="4201925" y="1715600"/>
            <a:ext cx="47058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highlight>
                  <a:srgbClr val="000000"/>
                </a:highlight>
              </a:rPr>
              <a:t>Entregamos software funcional frecuentemente de cada dos semanas a cada mes, con preferencia por el intervalo más corto.</a:t>
            </a:r>
            <a:endParaRPr b="1" sz="1700"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350">
              <a:solidFill>
                <a:srgbClr val="333333"/>
              </a:solidFill>
              <a:highlight>
                <a:srgbClr val="000000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>
              <a:highlight>
                <a:srgbClr val="000000"/>
              </a:highlight>
            </a:endParaRPr>
          </a:p>
        </p:txBody>
      </p:sp>
      <p:pic>
        <p:nvPicPr>
          <p:cNvPr id="212" name="Google Shape;21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467" y="1377225"/>
            <a:ext cx="3412709" cy="288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>
            <p:ph idx="1" type="body"/>
          </p:nvPr>
        </p:nvSpPr>
        <p:spPr>
          <a:xfrm>
            <a:off x="721325" y="1708075"/>
            <a:ext cx="40287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900"/>
              <a:t>La gente de negocio y desarrolladores deben trabajar junta diariamente a través del proyecto.</a:t>
            </a:r>
            <a:endParaRPr sz="1900"/>
          </a:p>
        </p:txBody>
      </p:sp>
      <p:pic>
        <p:nvPicPr>
          <p:cNvPr id="218" name="Google Shape;21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6375" y="1045425"/>
            <a:ext cx="3720274" cy="314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idx="1" type="body"/>
          </p:nvPr>
        </p:nvSpPr>
        <p:spPr>
          <a:xfrm>
            <a:off x="4342475" y="1595675"/>
            <a:ext cx="4022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/>
              <a:t>Construya los proyectos alrededor de individuos motivados. Déles el entorno y soporte que necesitan, y confíe en que hagan su trabajo.</a:t>
            </a:r>
            <a:endParaRPr sz="1800"/>
          </a:p>
        </p:txBody>
      </p:sp>
      <p:pic>
        <p:nvPicPr>
          <p:cNvPr id="224" name="Google Shape;2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8600" y="1051825"/>
            <a:ext cx="3812800" cy="305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6"/>
          <p:cNvSpPr txBox="1"/>
          <p:nvPr>
            <p:ph idx="1" type="body"/>
          </p:nvPr>
        </p:nvSpPr>
        <p:spPr>
          <a:xfrm>
            <a:off x="271575" y="1834575"/>
            <a:ext cx="43800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900"/>
              <a:t>El método más eficiente y efectivo de compartir información en un equipo de desarrollo es la conversación cara a cara.</a:t>
            </a:r>
            <a:endParaRPr sz="1900"/>
          </a:p>
        </p:txBody>
      </p:sp>
      <p:pic>
        <p:nvPicPr>
          <p:cNvPr id="230" name="Google Shape;23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5525" y="1396325"/>
            <a:ext cx="3446508" cy="291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7"/>
          <p:cNvSpPr txBox="1"/>
          <p:nvPr>
            <p:ph idx="1" type="body"/>
          </p:nvPr>
        </p:nvSpPr>
        <p:spPr>
          <a:xfrm>
            <a:off x="4328425" y="1975075"/>
            <a:ext cx="4204800" cy="22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200"/>
              <a:t>El softwar</a:t>
            </a:r>
            <a:r>
              <a:rPr lang="es" sz="2200"/>
              <a:t>e funcional es la primera medida de progreso.</a:t>
            </a:r>
            <a:endParaRPr sz="2200"/>
          </a:p>
        </p:txBody>
      </p:sp>
      <p:pic>
        <p:nvPicPr>
          <p:cNvPr id="236" name="Google Shape;23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550" y="1246250"/>
            <a:ext cx="3826875" cy="3232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idx="1" type="body"/>
          </p:nvPr>
        </p:nvSpPr>
        <p:spPr>
          <a:xfrm>
            <a:off x="477800" y="1567550"/>
            <a:ext cx="4019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800"/>
              <a:t>Los procesos ágiles promueven el desarrollo sostenible. Los patrocinadores, desarrolladores y usuarios deben mantener un ritmo constante indefinidamente.</a:t>
            </a:r>
            <a:endParaRPr sz="1800"/>
          </a:p>
        </p:txBody>
      </p:sp>
      <p:pic>
        <p:nvPicPr>
          <p:cNvPr id="242" name="Google Shape;2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78350"/>
            <a:ext cx="4342299" cy="3667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/>
          <p:nvPr>
            <p:ph idx="1" type="body"/>
          </p:nvPr>
        </p:nvSpPr>
        <p:spPr>
          <a:xfrm>
            <a:off x="323225" y="1869075"/>
            <a:ext cx="4248900" cy="25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100"/>
              <a:t>La atención continua a la excelencia técnica y buen diseño amplía la agilidad.</a:t>
            </a:r>
            <a:endParaRPr sz="2100"/>
          </a:p>
        </p:txBody>
      </p:sp>
      <p:pic>
        <p:nvPicPr>
          <p:cNvPr id="248" name="Google Shape;2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1025" y="1248550"/>
            <a:ext cx="3644176" cy="3078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>
            <p:ph idx="1" type="body"/>
          </p:nvPr>
        </p:nvSpPr>
        <p:spPr>
          <a:xfrm>
            <a:off x="4572000" y="2263275"/>
            <a:ext cx="3916200" cy="17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900"/>
              <a:t>La simplicidad – El arte de maximizar la cantidad de trabajo no hecho – es esencial.</a:t>
            </a:r>
            <a:endParaRPr sz="1900"/>
          </a:p>
        </p:txBody>
      </p:sp>
      <p:pic>
        <p:nvPicPr>
          <p:cNvPr id="254" name="Google Shape;25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325" y="1146600"/>
            <a:ext cx="3625500" cy="3062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idx="1" type="body"/>
          </p:nvPr>
        </p:nvSpPr>
        <p:spPr>
          <a:xfrm>
            <a:off x="608875" y="1859100"/>
            <a:ext cx="3635100" cy="26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000"/>
              <a:t>Las mejores arquitecturas, requerimientos y diseños emergen de equipos auto-organizados.</a:t>
            </a:r>
            <a:endParaRPr sz="2000"/>
          </a:p>
        </p:txBody>
      </p:sp>
      <p:pic>
        <p:nvPicPr>
          <p:cNvPr id="260" name="Google Shape;26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7850" y="870275"/>
            <a:ext cx="4252700" cy="359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INTRODUCCIÓN: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9450"/>
            <a:ext cx="65931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 través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 de este  trabajo 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evidenciamos 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 sobre 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cómo se puede utilizar y para que el  manifiesto ágil , donde veremos los cuatro valores y doce principios  que se utiliza para el desarrollo  de software  para hacer un desarrollo màs rápidos  conservando su calidad, y como los valores de la gestiòn àgi son la anticipaciòn y la adaptación en la realización de proyectos .y también sobre CMMI el cual es un sistema de modelos  de madurez de capacidad , un modelo para  mejorar y evaluar los procesos de desarrollo, mantenimiento y operación de sistemas de software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idx="1" type="body"/>
          </p:nvPr>
        </p:nvSpPr>
        <p:spPr>
          <a:xfrm>
            <a:off x="4652200" y="1770750"/>
            <a:ext cx="3656700" cy="22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/>
              <a:t>A intervalos regulares, el equipo reflexiona sobre </a:t>
            </a:r>
            <a:r>
              <a:rPr lang="es" sz="1700"/>
              <a:t>cómo</a:t>
            </a:r>
            <a:r>
              <a:rPr lang="es" sz="1700"/>
              <a:t> volverse más efectivo, y entonces afina y ajusta su comportamiento en forma acorde</a:t>
            </a:r>
            <a:endParaRPr sz="1700"/>
          </a:p>
        </p:txBody>
      </p:sp>
      <p:pic>
        <p:nvPicPr>
          <p:cNvPr id="266" name="Google Shape;2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100" y="1101475"/>
            <a:ext cx="3783449" cy="319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3"/>
          <p:cNvPicPr preferRelativeResize="0"/>
          <p:nvPr/>
        </p:nvPicPr>
        <p:blipFill rotWithShape="1">
          <a:blip r:embed="rId3">
            <a:alphaModFix/>
          </a:blip>
          <a:srcRect b="12476" l="25594" r="11038" t="24511"/>
          <a:stretch/>
        </p:blipFill>
        <p:spPr>
          <a:xfrm>
            <a:off x="-51700" y="0"/>
            <a:ext cx="919973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4"/>
          <p:cNvPicPr preferRelativeResize="0"/>
          <p:nvPr/>
        </p:nvPicPr>
        <p:blipFill rotWithShape="1">
          <a:blip r:embed="rId3">
            <a:alphaModFix/>
          </a:blip>
          <a:srcRect b="11854" l="24856" r="10714" t="23791"/>
          <a:stretch/>
        </p:blipFill>
        <p:spPr>
          <a:xfrm>
            <a:off x="0" y="35550"/>
            <a:ext cx="9144001" cy="507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CIBERGRAFÍA</a:t>
            </a:r>
            <a:r>
              <a:rPr lang="es"/>
              <a:t> </a:t>
            </a:r>
            <a:endParaRPr/>
          </a:p>
        </p:txBody>
      </p:sp>
      <p:sp>
        <p:nvSpPr>
          <p:cNvPr id="282" name="Google Shape;282;p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❏"/>
            </a:pPr>
            <a:r>
              <a:rPr lang="es" sz="1500" u="sng">
                <a:latin typeface="Arial"/>
                <a:ea typeface="Arial"/>
                <a:cs typeface="Arial"/>
                <a:sym typeface="Arial"/>
                <a:hlinkClick r:id="rId3"/>
              </a:rPr>
              <a:t>https://www.scrummanager.net/bok/index.php?title=El_manifiesto_%C3%A1gil</a:t>
            </a:r>
            <a:endParaRPr sz="17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Arial"/>
              <a:buChar char="❏"/>
            </a:pPr>
            <a:r>
              <a:rPr lang="es" sz="1600" u="sng">
                <a:latin typeface="Arial"/>
                <a:ea typeface="Arial"/>
                <a:cs typeface="Arial"/>
                <a:sym typeface="Arial"/>
                <a:hlinkClick r:id="rId4"/>
              </a:rPr>
              <a:t>https://jorgeruizagile.com/los-12-principios-agiles/#</a:t>
            </a:r>
            <a:endParaRPr sz="2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❏"/>
            </a:pPr>
            <a:r>
              <a:rPr lang="es" sz="1400" u="sng">
                <a:latin typeface="Arial"/>
                <a:ea typeface="Arial"/>
                <a:cs typeface="Arial"/>
                <a:sym typeface="Arial"/>
                <a:hlinkClick r:id="rId5"/>
              </a:rPr>
              <a:t>https://jorgeruizagile.com/2018/08/04/los-4-valores-de-la-agilidad-el-manifiesto-agil/</a:t>
            </a:r>
            <a:endParaRPr sz="27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❏"/>
            </a:pPr>
            <a:r>
              <a:rPr lang="es" sz="1400" u="sng">
                <a:solidFill>
                  <a:srgbClr val="FFFFFF"/>
                </a:solidFill>
                <a:highlight>
                  <a:srgbClr val="000000"/>
                </a:highlight>
                <a:latin typeface="Arial"/>
                <a:ea typeface="Arial"/>
                <a:cs typeface="Arial"/>
                <a:sym typeface="Arial"/>
                <a:hlinkClick r:id="rId6"/>
              </a:rPr>
              <a:t>https://www.youtube.com/watch?v=RyH95YMZWLU</a:t>
            </a:r>
            <a:endParaRPr sz="270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❏"/>
            </a:pPr>
            <a:r>
              <a:rPr lang="es" sz="1400" u="sng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https://www.youtube.com/watch?v=x7cdFJ2-a0w</a:t>
            </a:r>
            <a:endParaRPr sz="3000">
              <a:solidFill>
                <a:srgbClr val="FFFFFF"/>
              </a:solidFill>
              <a:highlight>
                <a:srgbClr val="000000"/>
              </a:highlight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426200" y="1864200"/>
            <a:ext cx="3143400" cy="1415100"/>
          </a:xfrm>
          <a:prstGeom prst="rect">
            <a:avLst/>
          </a:prstGeom>
          <a:ln cap="flat" cmpd="sng" w="38100">
            <a:solidFill>
              <a:srgbClr val="E0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LOS CUATRO VALORES DEL MANIFIESTO </a:t>
            </a:r>
            <a:r>
              <a:rPr lang="es"/>
              <a:t>ÁGIL</a:t>
            </a:r>
            <a:endParaRPr/>
          </a:p>
        </p:txBody>
      </p:sp>
      <p:pic>
        <p:nvPicPr>
          <p:cNvPr id="147" name="Google Shape;147;p15"/>
          <p:cNvPicPr preferRelativeResize="0"/>
          <p:nvPr/>
        </p:nvPicPr>
        <p:blipFill rotWithShape="1">
          <a:blip r:embed="rId3">
            <a:alphaModFix/>
          </a:blip>
          <a:srcRect b="0" l="0" r="0" t="6829"/>
          <a:stretch/>
        </p:blipFill>
        <p:spPr>
          <a:xfrm>
            <a:off x="3866700" y="175663"/>
            <a:ext cx="4699000" cy="4792173"/>
          </a:xfrm>
          <a:prstGeom prst="rect">
            <a:avLst/>
          </a:prstGeom>
          <a:noFill/>
          <a:ln cap="flat" cmpd="sng" w="76200">
            <a:solidFill>
              <a:srgbClr val="F1C232"/>
            </a:solidFill>
            <a:prstDash val="dash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989375" y="412100"/>
            <a:ext cx="7038900" cy="914100"/>
          </a:xfrm>
          <a:prstGeom prst="rect">
            <a:avLst/>
          </a:prstGeom>
          <a:ln cap="flat" cmpd="sng" w="28575">
            <a:solidFill>
              <a:srgbClr val="FFFF00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s" sz="1700">
                <a:latin typeface="Arial"/>
                <a:ea typeface="Arial"/>
                <a:cs typeface="Arial"/>
                <a:sym typeface="Arial"/>
              </a:rPr>
              <a:t>valoramos más a los individuos y su interacción que a las procesos y las herramientas</a:t>
            </a:r>
            <a:endParaRPr/>
          </a:p>
        </p:txBody>
      </p:sp>
      <p:sp>
        <p:nvSpPr>
          <p:cNvPr id="153" name="Google Shape;153;p16"/>
          <p:cNvSpPr txBox="1"/>
          <p:nvPr/>
        </p:nvSpPr>
        <p:spPr>
          <a:xfrm>
            <a:off x="397200" y="1799575"/>
            <a:ext cx="8117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</a:rPr>
              <a:t>la herramientas mejoran la eficiencia  del trabajo, pero hay tareas que requieren talento y necesitan personas que trabajen con buena actitud y tambièn  necesita buenos dirigentes que los ayuden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16"/>
          <p:cNvSpPr txBox="1"/>
          <p:nvPr/>
        </p:nvSpPr>
        <p:spPr>
          <a:xfrm>
            <a:off x="397200" y="2571750"/>
            <a:ext cx="3323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 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16"/>
          <p:cNvSpPr txBox="1"/>
          <p:nvPr/>
        </p:nvSpPr>
        <p:spPr>
          <a:xfrm>
            <a:off x="4981625" y="2470975"/>
            <a:ext cx="33231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 ES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6" name="Google Shape;15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400" y="2856500"/>
            <a:ext cx="3529676" cy="20829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dot"/>
            <a:round/>
            <a:headEnd len="sm" w="sm" type="none"/>
            <a:tailEnd len="sm" w="sm" type="none"/>
          </a:ln>
        </p:spPr>
      </p:pic>
      <p:pic>
        <p:nvPicPr>
          <p:cNvPr id="157" name="Google Shape;15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2200" y="2856500"/>
            <a:ext cx="3952525" cy="2082900"/>
          </a:xfrm>
          <a:prstGeom prst="rect">
            <a:avLst/>
          </a:prstGeom>
          <a:noFill/>
          <a:ln cap="flat" cmpd="sng" w="38100">
            <a:solidFill>
              <a:srgbClr val="FFFF00"/>
            </a:solidFill>
            <a:prstDash val="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ln cap="flat" cmpd="sng" w="28575">
            <a:solidFill>
              <a:srgbClr val="0000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/>
              <a:t>valoramos màs el software que funciona que la documentaciòn exhausta 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282025" y="1307850"/>
            <a:ext cx="8702400" cy="12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>
                <a:latin typeface="Arial"/>
                <a:ea typeface="Arial"/>
                <a:cs typeface="Arial"/>
                <a:sym typeface="Arial"/>
              </a:rPr>
              <a:t>la mètrica indicador 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más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 valioso en el mundo de la agilidad es el  “software que funciona” es de gran  importancia contar con algo tangible que pueda ayudar  a los usuarios a tomar decisiones 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importantes 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en cuanto a su producto,este indicador </a:t>
            </a:r>
            <a:r>
              <a:rPr lang="es">
                <a:latin typeface="Arial"/>
                <a:ea typeface="Arial"/>
                <a:cs typeface="Arial"/>
                <a:sym typeface="Arial"/>
              </a:rPr>
              <a:t>también es importante es  clave para  los equipos desarrollo ya que les da claridad</a:t>
            </a:r>
            <a:r>
              <a:rPr lang="es" sz="16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1600">
                <a:latin typeface="Arial"/>
                <a:ea typeface="Arial"/>
                <a:cs typeface="Arial"/>
                <a:sym typeface="Arial"/>
              </a:rPr>
              <a:t> 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6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7"/>
          <p:cNvSpPr txBox="1"/>
          <p:nvPr/>
        </p:nvSpPr>
        <p:spPr>
          <a:xfrm>
            <a:off x="792325" y="2403900"/>
            <a:ext cx="993900" cy="4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NO ES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5" name="Google Shape;165;p17"/>
          <p:cNvSpPr txBox="1"/>
          <p:nvPr/>
        </p:nvSpPr>
        <p:spPr>
          <a:xfrm>
            <a:off x="6540200" y="2403900"/>
            <a:ext cx="1289100" cy="3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SI ES 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025" y="2834700"/>
            <a:ext cx="3343950" cy="19606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167" name="Google Shape;16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2075" y="2834700"/>
            <a:ext cx="2766875" cy="19606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dash"/>
            <a:round/>
            <a:headEnd len="sm" w="sm" type="none"/>
            <a:tailEnd len="sm" w="sm" type="none"/>
          </a:ln>
        </p:spPr>
      </p:pic>
      <p:pic>
        <p:nvPicPr>
          <p:cNvPr id="168" name="Google Shape;16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5625" y="2834700"/>
            <a:ext cx="2288800" cy="19606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dash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ln cap="flat" cmpd="sng" w="38100">
            <a:solidFill>
              <a:srgbClr val="FF0000"/>
            </a:solidFill>
            <a:prstDash val="lgDash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valoramos màs la colaboraciòn con el cliente que la negociaciòn contractual</a:t>
            </a:r>
            <a:endParaRPr/>
          </a:p>
        </p:txBody>
      </p:sp>
      <p:sp>
        <p:nvSpPr>
          <p:cNvPr id="174" name="Google Shape;174;p18"/>
          <p:cNvSpPr txBox="1"/>
          <p:nvPr/>
        </p:nvSpPr>
        <p:spPr>
          <a:xfrm>
            <a:off x="232750" y="1375088"/>
            <a:ext cx="8537100" cy="141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punto 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controversial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en donde las àreas de sistema se cuidan porque “el cliente no sabe lo que quiere” y las àreas del negocio se cuidan porque “sistemas es lento y hace 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las 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cosas sin</a:t>
            </a: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calidad”  necesitamos comenzar a derribar los muros entre el negocio y sistemas y comenzar  a colaborar como un mismo equipo en donde la persona de la idea es parte del equipo de desarrollo y trabajan juntos para poder lograrlo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/>
              <a:t> </a:t>
            </a:r>
            <a:endParaRPr sz="2200"/>
          </a:p>
        </p:txBody>
      </p:sp>
      <p:sp>
        <p:nvSpPr>
          <p:cNvPr id="175" name="Google Shape;175;p18"/>
          <p:cNvSpPr txBox="1"/>
          <p:nvPr/>
        </p:nvSpPr>
        <p:spPr>
          <a:xfrm>
            <a:off x="1114700" y="2860425"/>
            <a:ext cx="1505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 ES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6" name="Google Shape;176;p18"/>
          <p:cNvSpPr txBox="1"/>
          <p:nvPr/>
        </p:nvSpPr>
        <p:spPr>
          <a:xfrm>
            <a:off x="6170325" y="2942700"/>
            <a:ext cx="1505400" cy="4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  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7" name="Google Shape;17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175" y="3222425"/>
            <a:ext cx="3236500" cy="1853925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dashDot"/>
            <a:round/>
            <a:headEnd len="sm" w="sm" type="none"/>
            <a:tailEnd len="sm" w="sm" type="none"/>
          </a:ln>
        </p:spPr>
      </p:pic>
      <p:pic>
        <p:nvPicPr>
          <p:cNvPr id="178" name="Google Shape;17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4325" y="3269058"/>
            <a:ext cx="3666275" cy="1802242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dash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ln cap="flat" cmpd="sng" w="38100">
            <a:solidFill>
              <a:srgbClr val="00FFFF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valoramos màs la respuesta al cambio que el seguimiento de un plan</a:t>
            </a:r>
            <a:endParaRPr/>
          </a:p>
        </p:txBody>
      </p:sp>
      <p:sp>
        <p:nvSpPr>
          <p:cNvPr id="184" name="Google Shape;184;p19"/>
          <p:cNvSpPr txBox="1"/>
          <p:nvPr>
            <p:ph idx="1" type="body"/>
          </p:nvPr>
        </p:nvSpPr>
        <p:spPr>
          <a:xfrm>
            <a:off x="335750" y="1419825"/>
            <a:ext cx="84069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500">
                <a:latin typeface="Arial"/>
                <a:ea typeface="Arial"/>
                <a:cs typeface="Arial"/>
                <a:sym typeface="Arial"/>
              </a:rPr>
              <a:t>para desarrollar productos inestables,en el que vivimos es de suma importancia adaptarnos a los cambios,la tecnologìa cambia todos los 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días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, el mercado, los competidores, las necesidades, pràcticamente todo </a:t>
            </a:r>
            <a:r>
              <a:rPr lang="es" sz="1500">
                <a:latin typeface="Arial"/>
                <a:ea typeface="Arial"/>
                <a:cs typeface="Arial"/>
                <a:sym typeface="Arial"/>
              </a:rPr>
              <a:t>está en constante cambio y es por esto que debemos estar abiertos a cambiar y a tratar de dejar de controlarlo todo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1203500" y="2784300"/>
            <a:ext cx="1477200" cy="4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 ES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9"/>
          <p:cNvSpPr txBox="1"/>
          <p:nvPr/>
        </p:nvSpPr>
        <p:spPr>
          <a:xfrm>
            <a:off x="5801550" y="2784300"/>
            <a:ext cx="12759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 ES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7" name="Google Shape;1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925" y="3136050"/>
            <a:ext cx="3396125" cy="1801725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lgDash"/>
            <a:round/>
            <a:headEnd len="sm" w="sm" type="none"/>
            <a:tailEnd len="sm" w="sm" type="none"/>
          </a:ln>
        </p:spPr>
      </p:pic>
      <p:pic>
        <p:nvPicPr>
          <p:cNvPr id="188" name="Google Shape;18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7175" y="3198900"/>
            <a:ext cx="3322050" cy="1738875"/>
          </a:xfrm>
          <a:prstGeom prst="rect">
            <a:avLst/>
          </a:prstGeom>
          <a:noFill/>
          <a:ln cap="flat" cmpd="sng" w="38100">
            <a:solidFill>
              <a:srgbClr val="FF00FF"/>
            </a:solidFill>
            <a:prstDash val="dash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type="title"/>
          </p:nvPr>
        </p:nvSpPr>
        <p:spPr>
          <a:xfrm>
            <a:off x="5892925" y="1657650"/>
            <a:ext cx="2763900" cy="1574700"/>
          </a:xfrm>
          <a:prstGeom prst="rect">
            <a:avLst/>
          </a:prstGeom>
          <a:ln cap="flat" cmpd="sng" w="114300">
            <a:solidFill>
              <a:srgbClr val="00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00"/>
              <a:t>LOS DOCE </a:t>
            </a:r>
            <a:r>
              <a:rPr lang="es" sz="2500"/>
              <a:t>PRINCIPIOS</a:t>
            </a:r>
            <a:r>
              <a:rPr lang="es" sz="2500"/>
              <a:t> </a:t>
            </a:r>
            <a:r>
              <a:rPr lang="es" sz="2500"/>
              <a:t>ÁGILES</a:t>
            </a:r>
            <a:endParaRPr sz="2500"/>
          </a:p>
        </p:txBody>
      </p:sp>
      <p:pic>
        <p:nvPicPr>
          <p:cNvPr id="194" name="Google Shape;194;p20"/>
          <p:cNvPicPr preferRelativeResize="0"/>
          <p:nvPr/>
        </p:nvPicPr>
        <p:blipFill rotWithShape="1">
          <a:blip r:embed="rId3">
            <a:alphaModFix/>
          </a:blip>
          <a:srcRect b="0" l="0" r="6864" t="0"/>
          <a:stretch/>
        </p:blipFill>
        <p:spPr>
          <a:xfrm>
            <a:off x="393450" y="1457100"/>
            <a:ext cx="5003000" cy="2564800"/>
          </a:xfrm>
          <a:prstGeom prst="rect">
            <a:avLst/>
          </a:prstGeom>
          <a:noFill/>
          <a:ln cap="flat" cmpd="sng" w="76200">
            <a:solidFill>
              <a:srgbClr val="4A86E8"/>
            </a:solidFill>
            <a:prstDash val="dot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1"/>
          <p:cNvSpPr txBox="1"/>
          <p:nvPr>
            <p:ph type="title"/>
          </p:nvPr>
        </p:nvSpPr>
        <p:spPr>
          <a:xfrm>
            <a:off x="299700" y="1883400"/>
            <a:ext cx="3986400" cy="17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latin typeface="Lato"/>
                <a:ea typeface="Lato"/>
                <a:cs typeface="Lato"/>
                <a:sym typeface="Lato"/>
              </a:rPr>
              <a:t>NUESTRA MAYOR PRIORIDAD ES SATISFACER AL CLIENTE A TRAVÉS DE LA ENTREGA TEMPRANA Y CONTINUA DE SOFTWARE VÁLIDOS</a:t>
            </a:r>
            <a:endParaRPr sz="15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0" name="Google Shape;2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6100" y="807538"/>
            <a:ext cx="4476750" cy="3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